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9"/>
    <p:restoredTop sz="94737"/>
  </p:normalViewPr>
  <p:slideViewPr>
    <p:cSldViewPr snapToGrid="0" snapToObjects="1">
      <p:cViewPr>
        <p:scale>
          <a:sx n="100" d="100"/>
          <a:sy n="100" d="100"/>
        </p:scale>
        <p:origin x="273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7618C6-FD4D-2544-A86C-01167F24EFCE}" type="datetimeFigureOut">
              <a:rPr lang="en-US" smtClean="0"/>
              <a:t>2/22/22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67B7B88-2408-C64D-A1D2-06B7E54AC3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492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67B7B88-2408-C64D-A1D2-06B7E54AC30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0303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4346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20776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705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9967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546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0771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48718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591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1682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663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00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028206-6C9A-B04A-8AB9-4BEFE534C263}" type="datetimeFigureOut">
              <a:rPr lang="en-US" smtClean="0"/>
              <a:t>2/22/22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C480A6-1637-9044-81FB-D726162FC9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40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id="{00CEA6CC-7EE2-D24C-89D7-ABCFC8D8E057}"/>
              </a:ext>
            </a:extLst>
          </p:cNvPr>
          <p:cNvSpPr txBox="1">
            <a:spLocks/>
          </p:cNvSpPr>
          <p:nvPr/>
        </p:nvSpPr>
        <p:spPr>
          <a:xfrm>
            <a:off x="449193" y="314331"/>
            <a:ext cx="6043681" cy="350918"/>
          </a:xfrm>
          <a:prstGeom prst="rect">
            <a:avLst/>
          </a:prstGeom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000" b="1" dirty="0">
                <a:latin typeface="Avenir Black" panose="02000503020000020003" pitchFamily="2" charset="0"/>
              </a:rPr>
              <a:t>Reading:</a:t>
            </a:r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id="{3F759CDC-0EC9-084B-86CD-9671AAE177B3}"/>
              </a:ext>
            </a:extLst>
          </p:cNvPr>
          <p:cNvSpPr txBox="1">
            <a:spLocks/>
          </p:cNvSpPr>
          <p:nvPr/>
        </p:nvSpPr>
        <p:spPr>
          <a:xfrm>
            <a:off x="463550" y="716047"/>
            <a:ext cx="5959613" cy="28144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 fontScale="92500"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>
                <a:latin typeface="Avenir Black" panose="02000503020000020003" pitchFamily="2" charset="0"/>
              </a:rPr>
              <a:t>The Question, Puzzle, or Problem</a:t>
            </a:r>
          </a:p>
        </p:txBody>
      </p:sp>
      <p:sp>
        <p:nvSpPr>
          <p:cNvPr id="30" name="Title 1">
            <a:extLst>
              <a:ext uri="{FF2B5EF4-FFF2-40B4-BE49-F238E27FC236}">
                <a16:creationId xmlns:a16="http://schemas.microsoft.com/office/drawing/2014/main" id="{9965FD0B-84B9-864B-8D68-CEDD2A08DBCD}"/>
              </a:ext>
            </a:extLst>
          </p:cNvPr>
          <p:cNvSpPr txBox="1">
            <a:spLocks/>
          </p:cNvSpPr>
          <p:nvPr/>
        </p:nvSpPr>
        <p:spPr>
          <a:xfrm>
            <a:off x="463550" y="1956113"/>
            <a:ext cx="5959613" cy="294883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 lnSpcReduction="10000"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>
                <a:latin typeface="Avenir Black" panose="02000503020000020003" pitchFamily="2" charset="0"/>
              </a:rPr>
              <a:t>The answer(s), i.e., the theory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F8B0BA28-37A4-CA48-B1A2-BBA43B7FE94D}"/>
              </a:ext>
            </a:extLst>
          </p:cNvPr>
          <p:cNvSpPr/>
          <p:nvPr/>
        </p:nvSpPr>
        <p:spPr>
          <a:xfrm>
            <a:off x="434838" y="2219100"/>
            <a:ext cx="1531546" cy="15089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37F3780D-DA0D-AC48-A1CF-BB2BE82977D8}"/>
              </a:ext>
            </a:extLst>
          </p:cNvPr>
          <p:cNvSpPr/>
          <p:nvPr/>
        </p:nvSpPr>
        <p:spPr>
          <a:xfrm>
            <a:off x="2406581" y="2219098"/>
            <a:ext cx="2130563" cy="15089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Rectangle 34">
            <a:extLst>
              <a:ext uri="{FF2B5EF4-FFF2-40B4-BE49-F238E27FC236}">
                <a16:creationId xmlns:a16="http://schemas.microsoft.com/office/drawing/2014/main" id="{96104E65-3DFF-2F41-9352-FABA3B31EA8F}"/>
              </a:ext>
            </a:extLst>
          </p:cNvPr>
          <p:cNvSpPr/>
          <p:nvPr/>
        </p:nvSpPr>
        <p:spPr>
          <a:xfrm>
            <a:off x="4977341" y="2219099"/>
            <a:ext cx="1531546" cy="150898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69B0B686-028A-F741-961A-E63D799F1078}"/>
              </a:ext>
            </a:extLst>
          </p:cNvPr>
          <p:cNvCxnSpPr>
            <a:stCxn id="9" idx="3"/>
            <a:endCxn id="33" idx="1"/>
          </p:cNvCxnSpPr>
          <p:nvPr/>
        </p:nvCxnSpPr>
        <p:spPr>
          <a:xfrm flipV="1">
            <a:off x="1966384" y="2973592"/>
            <a:ext cx="440197" cy="2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9E918E32-7798-7A49-B049-EB82278F0283}"/>
              </a:ext>
            </a:extLst>
          </p:cNvPr>
          <p:cNvCxnSpPr>
            <a:stCxn id="33" idx="3"/>
            <a:endCxn id="35" idx="1"/>
          </p:cNvCxnSpPr>
          <p:nvPr/>
        </p:nvCxnSpPr>
        <p:spPr>
          <a:xfrm>
            <a:off x="4537144" y="2973592"/>
            <a:ext cx="440197" cy="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itle 1">
            <a:extLst>
              <a:ext uri="{FF2B5EF4-FFF2-40B4-BE49-F238E27FC236}">
                <a16:creationId xmlns:a16="http://schemas.microsoft.com/office/drawing/2014/main" id="{B09A3286-D21F-3E4A-8FB0-E9A96E0B989F}"/>
              </a:ext>
            </a:extLst>
          </p:cNvPr>
          <p:cNvSpPr txBox="1">
            <a:spLocks/>
          </p:cNvSpPr>
          <p:nvPr/>
        </p:nvSpPr>
        <p:spPr>
          <a:xfrm>
            <a:off x="434837" y="2125089"/>
            <a:ext cx="1531546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IV</a:t>
            </a:r>
          </a:p>
        </p:txBody>
      </p:sp>
      <p:sp>
        <p:nvSpPr>
          <p:cNvPr id="39" name="Title 1">
            <a:extLst>
              <a:ext uri="{FF2B5EF4-FFF2-40B4-BE49-F238E27FC236}">
                <a16:creationId xmlns:a16="http://schemas.microsoft.com/office/drawing/2014/main" id="{82B87087-E4D6-764B-AEBF-D7E0B9B3A5D0}"/>
              </a:ext>
            </a:extLst>
          </p:cNvPr>
          <p:cNvSpPr txBox="1">
            <a:spLocks/>
          </p:cNvSpPr>
          <p:nvPr/>
        </p:nvSpPr>
        <p:spPr>
          <a:xfrm>
            <a:off x="2406582" y="2125088"/>
            <a:ext cx="2130562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Mechanism(s)</a:t>
            </a:r>
          </a:p>
        </p:txBody>
      </p:sp>
      <p:sp>
        <p:nvSpPr>
          <p:cNvPr id="40" name="Title 1">
            <a:extLst>
              <a:ext uri="{FF2B5EF4-FFF2-40B4-BE49-F238E27FC236}">
                <a16:creationId xmlns:a16="http://schemas.microsoft.com/office/drawing/2014/main" id="{DF4FF622-08AA-C640-8743-963FDC09A27F}"/>
              </a:ext>
            </a:extLst>
          </p:cNvPr>
          <p:cNvSpPr txBox="1">
            <a:spLocks/>
          </p:cNvSpPr>
          <p:nvPr/>
        </p:nvSpPr>
        <p:spPr>
          <a:xfrm>
            <a:off x="4977341" y="2125088"/>
            <a:ext cx="1531546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DV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B607E536-6890-4B4F-85D1-4224916B27D8}"/>
              </a:ext>
            </a:extLst>
          </p:cNvPr>
          <p:cNvSpPr/>
          <p:nvPr/>
        </p:nvSpPr>
        <p:spPr>
          <a:xfrm>
            <a:off x="434837" y="984790"/>
            <a:ext cx="6074050" cy="94529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Title 1">
            <a:extLst>
              <a:ext uri="{FF2B5EF4-FFF2-40B4-BE49-F238E27FC236}">
                <a16:creationId xmlns:a16="http://schemas.microsoft.com/office/drawing/2014/main" id="{B824B0E6-3C7D-0347-994B-B9A14CDAE460}"/>
              </a:ext>
            </a:extLst>
          </p:cNvPr>
          <p:cNvSpPr txBox="1">
            <a:spLocks/>
          </p:cNvSpPr>
          <p:nvPr/>
        </p:nvSpPr>
        <p:spPr>
          <a:xfrm>
            <a:off x="434837" y="3666984"/>
            <a:ext cx="6074050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>
                <a:latin typeface="Avenir Black" panose="02000503020000020003" pitchFamily="2" charset="0"/>
              </a:rPr>
              <a:t>The Test</a:t>
            </a:r>
          </a:p>
        </p:txBody>
      </p:sp>
      <p:graphicFrame>
        <p:nvGraphicFramePr>
          <p:cNvPr id="43" name="Table 43">
            <a:extLst>
              <a:ext uri="{FF2B5EF4-FFF2-40B4-BE49-F238E27FC236}">
                <a16:creationId xmlns:a16="http://schemas.microsoft.com/office/drawing/2014/main" id="{D08A18EF-D816-AD43-932B-26B20003E22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61981432"/>
              </p:ext>
            </p:extLst>
          </p:nvPr>
        </p:nvGraphicFramePr>
        <p:xfrm>
          <a:off x="434838" y="3993471"/>
          <a:ext cx="6080400" cy="1483360"/>
        </p:xfrm>
        <a:graphic>
          <a:graphicData uri="http://schemas.openxmlformats.org/drawingml/2006/table">
            <a:tbl>
              <a:tblPr firstRow="1" bandRow="1">
                <a:tableStyleId>{8EC20E35-A176-4012-BC5E-935CFFF8708E}</a:tableStyleId>
              </a:tblPr>
              <a:tblGrid>
                <a:gridCol w="1432062">
                  <a:extLst>
                    <a:ext uri="{9D8B030D-6E8A-4147-A177-3AD203B41FA5}">
                      <a16:colId xmlns:a16="http://schemas.microsoft.com/office/drawing/2014/main" val="4275585567"/>
                    </a:ext>
                  </a:extLst>
                </a:gridCol>
                <a:gridCol w="1816100">
                  <a:extLst>
                    <a:ext uri="{9D8B030D-6E8A-4147-A177-3AD203B41FA5}">
                      <a16:colId xmlns:a16="http://schemas.microsoft.com/office/drawing/2014/main" val="3525006278"/>
                    </a:ext>
                  </a:extLst>
                </a:gridCol>
                <a:gridCol w="1384300">
                  <a:extLst>
                    <a:ext uri="{9D8B030D-6E8A-4147-A177-3AD203B41FA5}">
                      <a16:colId xmlns:a16="http://schemas.microsoft.com/office/drawing/2014/main" val="3502259963"/>
                    </a:ext>
                  </a:extLst>
                </a:gridCol>
                <a:gridCol w="1447938">
                  <a:extLst>
                    <a:ext uri="{9D8B030D-6E8A-4147-A177-3AD203B41FA5}">
                      <a16:colId xmlns:a16="http://schemas.microsoft.com/office/drawing/2014/main" val="106721478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Concept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Measure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IV, DV, Control?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Source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869531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972028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245582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3349088"/>
                  </a:ext>
                </a:extLst>
              </a:tr>
            </a:tbl>
          </a:graphicData>
        </a:graphic>
      </p:graphicFrame>
      <p:sp>
        <p:nvSpPr>
          <p:cNvPr id="46" name="Rectangle 45">
            <a:extLst>
              <a:ext uri="{FF2B5EF4-FFF2-40B4-BE49-F238E27FC236}">
                <a16:creationId xmlns:a16="http://schemas.microsoft.com/office/drawing/2014/main" id="{37975A14-1DA0-594A-8D0B-D21F65F6D497}"/>
              </a:ext>
            </a:extLst>
          </p:cNvPr>
          <p:cNvSpPr/>
          <p:nvPr/>
        </p:nvSpPr>
        <p:spPr>
          <a:xfrm>
            <a:off x="434837" y="7540214"/>
            <a:ext cx="6051687" cy="123661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Title 1">
            <a:extLst>
              <a:ext uri="{FF2B5EF4-FFF2-40B4-BE49-F238E27FC236}">
                <a16:creationId xmlns:a16="http://schemas.microsoft.com/office/drawing/2014/main" id="{DEC9F531-7BCE-F84C-8B29-0BA48294A839}"/>
              </a:ext>
            </a:extLst>
          </p:cNvPr>
          <p:cNvSpPr txBox="1">
            <a:spLocks/>
          </p:cNvSpPr>
          <p:nvPr/>
        </p:nvSpPr>
        <p:spPr>
          <a:xfrm>
            <a:off x="412474" y="7292079"/>
            <a:ext cx="6080400" cy="258659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500" b="1" dirty="0">
                <a:latin typeface="Avenir Black" panose="02000503020000020003" pitchFamily="2" charset="0"/>
              </a:rPr>
              <a:t>Key Take Away(s) + Contribution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7D645231-DFFB-A540-9897-95C2A6ED7286}"/>
              </a:ext>
            </a:extLst>
          </p:cNvPr>
          <p:cNvSpPr/>
          <p:nvPr/>
        </p:nvSpPr>
        <p:spPr>
          <a:xfrm>
            <a:off x="434837" y="5528857"/>
            <a:ext cx="2393950" cy="7068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itle 1">
            <a:extLst>
              <a:ext uri="{FF2B5EF4-FFF2-40B4-BE49-F238E27FC236}">
                <a16:creationId xmlns:a16="http://schemas.microsoft.com/office/drawing/2014/main" id="{C84BDB2F-3172-1541-847C-DA559848A9F2}"/>
              </a:ext>
            </a:extLst>
          </p:cNvPr>
          <p:cNvSpPr txBox="1">
            <a:spLocks/>
          </p:cNvSpPr>
          <p:nvPr/>
        </p:nvSpPr>
        <p:spPr>
          <a:xfrm>
            <a:off x="434837" y="5426031"/>
            <a:ext cx="2393950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Method?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A7D51DA8-0708-0647-99A3-AE30D222E0D4}"/>
              </a:ext>
            </a:extLst>
          </p:cNvPr>
          <p:cNvSpPr/>
          <p:nvPr/>
        </p:nvSpPr>
        <p:spPr>
          <a:xfrm>
            <a:off x="2898567" y="5528857"/>
            <a:ext cx="3587957" cy="706843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itle 1">
            <a:extLst>
              <a:ext uri="{FF2B5EF4-FFF2-40B4-BE49-F238E27FC236}">
                <a16:creationId xmlns:a16="http://schemas.microsoft.com/office/drawing/2014/main" id="{A1786049-BD16-8641-A316-B77D0FF60759}"/>
              </a:ext>
            </a:extLst>
          </p:cNvPr>
          <p:cNvSpPr txBox="1">
            <a:spLocks/>
          </p:cNvSpPr>
          <p:nvPr/>
        </p:nvSpPr>
        <p:spPr>
          <a:xfrm>
            <a:off x="2898568" y="5426031"/>
            <a:ext cx="3587956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Findings?</a:t>
            </a:r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13328FF1-F3A0-B94F-831E-191E8F8EBA31}"/>
              </a:ext>
            </a:extLst>
          </p:cNvPr>
          <p:cNvSpPr/>
          <p:nvPr/>
        </p:nvSpPr>
        <p:spPr>
          <a:xfrm>
            <a:off x="434837" y="6304469"/>
            <a:ext cx="6051687" cy="947247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Title 1">
            <a:extLst>
              <a:ext uri="{FF2B5EF4-FFF2-40B4-BE49-F238E27FC236}">
                <a16:creationId xmlns:a16="http://schemas.microsoft.com/office/drawing/2014/main" id="{C329772A-C22F-224A-9F31-25F9C8FEBD03}"/>
              </a:ext>
            </a:extLst>
          </p:cNvPr>
          <p:cNvSpPr txBox="1">
            <a:spLocks/>
          </p:cNvSpPr>
          <p:nvPr/>
        </p:nvSpPr>
        <p:spPr>
          <a:xfrm>
            <a:off x="434837" y="6201643"/>
            <a:ext cx="6051685" cy="377287"/>
          </a:xfrm>
          <a:prstGeom prst="rect">
            <a:avLst/>
          </a:prstGeom>
          <a:ln w="38100">
            <a:noFill/>
          </a:ln>
        </p:spPr>
        <p:txBody>
          <a:bodyPr vert="horz" lIns="91440" tIns="45720" rIns="91440" bIns="45720" rtlCol="0" anchor="b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1300" b="1" dirty="0">
                <a:latin typeface="Avenir Black" panose="02000503020000020003" pitchFamily="2" charset="0"/>
              </a:rPr>
              <a:t>Additional or Alternative Tests?</a:t>
            </a:r>
          </a:p>
        </p:txBody>
      </p:sp>
    </p:spTree>
    <p:extLst>
      <p:ext uri="{BB962C8B-B14F-4D97-AF65-F5344CB8AC3E}">
        <p14:creationId xmlns:p14="http://schemas.microsoft.com/office/powerpoint/2010/main" val="819473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2002</TotalTime>
  <Words>55</Words>
  <Application>Microsoft Macintosh PowerPoint</Application>
  <PresentationFormat>Letter Paper (8.5x11 in)</PresentationFormat>
  <Paragraphs>16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Avenir Black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Timelines + Due Dates SP 22</dc:title>
  <dc:creator>SHOUB, KELSEY</dc:creator>
  <cp:lastModifiedBy>SHOUB, KELSEY</cp:lastModifiedBy>
  <cp:revision>17</cp:revision>
  <cp:lastPrinted>2022-02-14T15:56:24Z</cp:lastPrinted>
  <dcterms:created xsi:type="dcterms:W3CDTF">2022-01-09T19:59:41Z</dcterms:created>
  <dcterms:modified xsi:type="dcterms:W3CDTF">2022-02-23T02:39:57Z</dcterms:modified>
</cp:coreProperties>
</file>